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58" r:id="rId4"/>
    <p:sldId id="259" r:id="rId5"/>
    <p:sldId id="275" r:id="rId6"/>
    <p:sldId id="260" r:id="rId7"/>
    <p:sldId id="257" r:id="rId8"/>
    <p:sldId id="261" r:id="rId9"/>
    <p:sldId id="262" r:id="rId10"/>
    <p:sldId id="265" r:id="rId11"/>
    <p:sldId id="267" r:id="rId12"/>
    <p:sldId id="264" r:id="rId13"/>
    <p:sldId id="266" r:id="rId14"/>
    <p:sldId id="263" r:id="rId15"/>
    <p:sldId id="268" r:id="rId16"/>
    <p:sldId id="269" r:id="rId17"/>
    <p:sldId id="272" r:id="rId18"/>
    <p:sldId id="270" r:id="rId19"/>
    <p:sldId id="271"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92"/>
    <p:restoredTop sz="94664"/>
  </p:normalViewPr>
  <p:slideViewPr>
    <p:cSldViewPr snapToGrid="0" snapToObjects="1">
      <p:cViewPr varScale="1">
        <p:scale>
          <a:sx n="99" d="100"/>
          <a:sy n="99"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6/25/19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6/25/19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6/25/19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6/25/19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6/25/19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6/25/19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6/25/19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6/25/19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6/25/19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C5E5-8AAC-9240-A04A-06B9EB3140CF}"/>
              </a:ext>
            </a:extLst>
          </p:cNvPr>
          <p:cNvSpPr>
            <a:spLocks noGrp="1"/>
          </p:cNvSpPr>
          <p:nvPr>
            <p:ph type="ctrTitle"/>
          </p:nvPr>
        </p:nvSpPr>
        <p:spPr/>
        <p:txBody>
          <a:bodyPr/>
          <a:lstStyle/>
          <a:p>
            <a:r>
              <a:rPr lang="en-US" dirty="0"/>
              <a:t>Critical Thinking</a:t>
            </a:r>
          </a:p>
        </p:txBody>
      </p:sp>
    </p:spTree>
    <p:extLst>
      <p:ext uri="{BB962C8B-B14F-4D97-AF65-F5344CB8AC3E}">
        <p14:creationId xmlns:p14="http://schemas.microsoft.com/office/powerpoint/2010/main" val="3326124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1257105" y="5517846"/>
            <a:ext cx="10274497" cy="1001488"/>
          </a:xfrm>
        </p:spPr>
        <p:txBody>
          <a:bodyPr vert="horz" lIns="91440" tIns="45720" rIns="91440" bIns="45720" rtlCol="0" anchor="t">
            <a:normAutofit/>
          </a:bodyPr>
          <a:lstStyle/>
          <a:p>
            <a:pPr algn="ctr"/>
            <a:r>
              <a:rPr lang="en-US" sz="4500" spc="800" dirty="0"/>
              <a:t>Terminology: Science</a:t>
            </a:r>
          </a:p>
        </p:txBody>
      </p:sp>
      <p:sp>
        <p:nvSpPr>
          <p:cNvPr id="20"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9" name="Picture 8">
            <a:extLst>
              <a:ext uri="{FF2B5EF4-FFF2-40B4-BE49-F238E27FC236}">
                <a16:creationId xmlns:a16="http://schemas.microsoft.com/office/drawing/2014/main" id="{1C07283C-8946-1443-BD8A-C91108AB5951}"/>
              </a:ext>
            </a:extLst>
          </p:cNvPr>
          <p:cNvPicPr>
            <a:picLocks noChangeAspect="1"/>
          </p:cNvPicPr>
          <p:nvPr/>
        </p:nvPicPr>
        <p:blipFill>
          <a:blip r:embed="rId2"/>
          <a:stretch>
            <a:fillRect/>
          </a:stretch>
        </p:blipFill>
        <p:spPr>
          <a:xfrm>
            <a:off x="947346" y="630935"/>
            <a:ext cx="11183131" cy="4076531"/>
          </a:xfrm>
          <a:prstGeom prst="rect">
            <a:avLst/>
          </a:prstGeom>
        </p:spPr>
      </p:pic>
      <p:sp>
        <p:nvSpPr>
          <p:cNvPr id="11" name="TextBox 10">
            <a:extLst>
              <a:ext uri="{FF2B5EF4-FFF2-40B4-BE49-F238E27FC236}">
                <a16:creationId xmlns:a16="http://schemas.microsoft.com/office/drawing/2014/main" id="{EF556452-44B6-654C-BBA5-32B7A5C30735}"/>
              </a:ext>
            </a:extLst>
          </p:cNvPr>
          <p:cNvSpPr txBox="1"/>
          <p:nvPr/>
        </p:nvSpPr>
        <p:spPr>
          <a:xfrm>
            <a:off x="5215467" y="4944533"/>
            <a:ext cx="2578463" cy="369332"/>
          </a:xfrm>
          <a:prstGeom prst="rect">
            <a:avLst/>
          </a:prstGeom>
          <a:noFill/>
        </p:spPr>
        <p:txBody>
          <a:bodyPr wrap="none" rtlCol="0">
            <a:spAutoFit/>
          </a:bodyPr>
          <a:lstStyle/>
          <a:p>
            <a:r>
              <a:rPr lang="en-GB" dirty="0"/>
              <a:t>(</a:t>
            </a:r>
            <a:r>
              <a:rPr lang="en-GB" dirty="0" err="1"/>
              <a:t>Bhattacherjee</a:t>
            </a:r>
            <a:r>
              <a:rPr lang="en-GB" dirty="0"/>
              <a:t> 2012, p.8) </a:t>
            </a:r>
            <a:endParaRPr lang="en-US" dirty="0"/>
          </a:p>
        </p:txBody>
      </p:sp>
    </p:spTree>
    <p:extLst>
      <p:ext uri="{BB962C8B-B14F-4D97-AF65-F5344CB8AC3E}">
        <p14:creationId xmlns:p14="http://schemas.microsoft.com/office/powerpoint/2010/main" val="280283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728134" y="5817910"/>
            <a:ext cx="11583208" cy="523811"/>
          </a:xfrm>
        </p:spPr>
        <p:txBody>
          <a:bodyPr vert="horz" lIns="91440" tIns="45720" rIns="91440" bIns="45720" rtlCol="0" anchor="b">
            <a:normAutofit/>
          </a:bodyPr>
          <a:lstStyle/>
          <a:p>
            <a:pPr algn="ctr"/>
            <a:r>
              <a:rPr lang="en-US" sz="2200" spc="800" dirty="0">
                <a:solidFill>
                  <a:srgbClr val="2A1A00"/>
                </a:solidFill>
              </a:rPr>
              <a:t>Terminology: Peer Reviewed journal Publication</a:t>
            </a:r>
          </a:p>
        </p:txBody>
      </p:sp>
      <p:pic>
        <p:nvPicPr>
          <p:cNvPr id="4" name="Picture 3">
            <a:extLst>
              <a:ext uri="{FF2B5EF4-FFF2-40B4-BE49-F238E27FC236}">
                <a16:creationId xmlns:a16="http://schemas.microsoft.com/office/drawing/2014/main" id="{88A9623E-123D-C543-B87A-7310AAB56BB7}"/>
              </a:ext>
            </a:extLst>
          </p:cNvPr>
          <p:cNvPicPr>
            <a:picLocks noChangeAspect="1"/>
          </p:cNvPicPr>
          <p:nvPr/>
        </p:nvPicPr>
        <p:blipFill>
          <a:blip r:embed="rId2"/>
          <a:stretch>
            <a:fillRect/>
          </a:stretch>
        </p:blipFill>
        <p:spPr>
          <a:xfrm>
            <a:off x="1951566" y="0"/>
            <a:ext cx="8614833" cy="5743222"/>
          </a:xfrm>
          <a:prstGeom prst="rect">
            <a:avLst/>
          </a:prstGeom>
        </p:spPr>
      </p:pic>
    </p:spTree>
    <p:extLst>
      <p:ext uri="{BB962C8B-B14F-4D97-AF65-F5344CB8AC3E}">
        <p14:creationId xmlns:p14="http://schemas.microsoft.com/office/powerpoint/2010/main" val="352657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1061590" y="5767111"/>
            <a:ext cx="10318418" cy="523811"/>
          </a:xfrm>
        </p:spPr>
        <p:txBody>
          <a:bodyPr vert="horz" lIns="91440" tIns="45720" rIns="91440" bIns="45720" rtlCol="0" anchor="b">
            <a:normAutofit/>
          </a:bodyPr>
          <a:lstStyle/>
          <a:p>
            <a:pPr algn="ctr"/>
            <a:r>
              <a:rPr lang="en-US" sz="2400" spc="800" dirty="0">
                <a:solidFill>
                  <a:srgbClr val="2A1A00"/>
                </a:solidFill>
              </a:rPr>
              <a:t>Terminology: Populations AND SAMPLE</a:t>
            </a:r>
          </a:p>
        </p:txBody>
      </p:sp>
      <p:pic>
        <p:nvPicPr>
          <p:cNvPr id="3" name="Content Placeholder 6">
            <a:extLst>
              <a:ext uri="{FF2B5EF4-FFF2-40B4-BE49-F238E27FC236}">
                <a16:creationId xmlns:a16="http://schemas.microsoft.com/office/drawing/2014/main" id="{14747EEC-9091-9349-BBF9-0C7BC2459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200175"/>
            <a:ext cx="7133322" cy="4369160"/>
          </a:xfrm>
          <a:prstGeom prst="rect">
            <a:avLst/>
          </a:prstGeom>
        </p:spPr>
      </p:pic>
    </p:spTree>
    <p:extLst>
      <p:ext uri="{BB962C8B-B14F-4D97-AF65-F5344CB8AC3E}">
        <p14:creationId xmlns:p14="http://schemas.microsoft.com/office/powerpoint/2010/main" val="361368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09F9-7E55-5341-BAB5-2A7646E3D2C7}"/>
              </a:ext>
            </a:extLst>
          </p:cNvPr>
          <p:cNvSpPr>
            <a:spLocks noGrp="1"/>
          </p:cNvSpPr>
          <p:nvPr>
            <p:ph type="title"/>
          </p:nvPr>
        </p:nvSpPr>
        <p:spPr>
          <a:xfrm>
            <a:off x="2895600" y="6105777"/>
            <a:ext cx="11583208" cy="523811"/>
          </a:xfrm>
        </p:spPr>
        <p:txBody>
          <a:bodyPr vert="horz" lIns="91440" tIns="45720" rIns="91440" bIns="45720" rtlCol="0" anchor="b">
            <a:normAutofit/>
          </a:bodyPr>
          <a:lstStyle/>
          <a:p>
            <a:pPr algn="ctr"/>
            <a:r>
              <a:rPr lang="en-US" sz="2200" spc="800" dirty="0">
                <a:solidFill>
                  <a:srgbClr val="2A1A00"/>
                </a:solidFill>
              </a:rPr>
              <a:t>Terminology: Hypothesis</a:t>
            </a:r>
          </a:p>
        </p:txBody>
      </p:sp>
      <p:sp>
        <p:nvSpPr>
          <p:cNvPr id="4" name="TextBox 3">
            <a:extLst>
              <a:ext uri="{FF2B5EF4-FFF2-40B4-BE49-F238E27FC236}">
                <a16:creationId xmlns:a16="http://schemas.microsoft.com/office/drawing/2014/main" id="{285DA787-E6B1-1247-8D09-19A5D0D90F9E}"/>
              </a:ext>
            </a:extLst>
          </p:cNvPr>
          <p:cNvSpPr txBox="1"/>
          <p:nvPr/>
        </p:nvSpPr>
        <p:spPr>
          <a:xfrm>
            <a:off x="4267200" y="1608667"/>
            <a:ext cx="1256434" cy="369332"/>
          </a:xfrm>
          <a:prstGeom prst="rect">
            <a:avLst/>
          </a:prstGeom>
          <a:noFill/>
        </p:spPr>
        <p:txBody>
          <a:bodyPr wrap="none" rtlCol="0">
            <a:spAutoFit/>
          </a:bodyPr>
          <a:lstStyle/>
          <a:p>
            <a:r>
              <a:rPr lang="en-US" dirty="0"/>
              <a:t>H0:   Mean </a:t>
            </a:r>
          </a:p>
        </p:txBody>
      </p:sp>
      <p:pic>
        <p:nvPicPr>
          <p:cNvPr id="5" name="Picture 4">
            <a:extLst>
              <a:ext uri="{FF2B5EF4-FFF2-40B4-BE49-F238E27FC236}">
                <a16:creationId xmlns:a16="http://schemas.microsoft.com/office/drawing/2014/main" id="{F2C662B8-8A9F-0748-9A66-FC9FD3FA6F8F}"/>
              </a:ext>
            </a:extLst>
          </p:cNvPr>
          <p:cNvPicPr>
            <a:picLocks noChangeAspect="1"/>
          </p:cNvPicPr>
          <p:nvPr/>
        </p:nvPicPr>
        <p:blipFill>
          <a:blip r:embed="rId2"/>
          <a:stretch>
            <a:fillRect/>
          </a:stretch>
        </p:blipFill>
        <p:spPr>
          <a:xfrm>
            <a:off x="0" y="0"/>
            <a:ext cx="5401131" cy="6858000"/>
          </a:xfrm>
          <a:prstGeom prst="rect">
            <a:avLst/>
          </a:prstGeom>
        </p:spPr>
      </p:pic>
      <p:sp>
        <p:nvSpPr>
          <p:cNvPr id="6" name="TextBox 5">
            <a:extLst>
              <a:ext uri="{FF2B5EF4-FFF2-40B4-BE49-F238E27FC236}">
                <a16:creationId xmlns:a16="http://schemas.microsoft.com/office/drawing/2014/main" id="{92E8BF44-6835-BF4A-9EA7-A6AC157F82B9}"/>
              </a:ext>
            </a:extLst>
          </p:cNvPr>
          <p:cNvSpPr txBox="1"/>
          <p:nvPr/>
        </p:nvSpPr>
        <p:spPr>
          <a:xfrm>
            <a:off x="6278854" y="636001"/>
            <a:ext cx="4816699" cy="369332"/>
          </a:xfrm>
          <a:prstGeom prst="rect">
            <a:avLst/>
          </a:prstGeom>
          <a:noFill/>
        </p:spPr>
        <p:txBody>
          <a:bodyPr wrap="square" rtlCol="0">
            <a:spAutoFit/>
          </a:bodyPr>
          <a:lstStyle/>
          <a:p>
            <a:pPr algn="ctr"/>
            <a:r>
              <a:rPr lang="en-US" b="1" dirty="0"/>
              <a:t>Can A Chat Bot Increase Learning?</a:t>
            </a:r>
          </a:p>
        </p:txBody>
      </p:sp>
      <p:sp>
        <p:nvSpPr>
          <p:cNvPr id="9" name="Title 1">
            <a:extLst>
              <a:ext uri="{FF2B5EF4-FFF2-40B4-BE49-F238E27FC236}">
                <a16:creationId xmlns:a16="http://schemas.microsoft.com/office/drawing/2014/main" id="{3FEE41F4-2E7A-374F-9B33-7A94C979F2C8}"/>
              </a:ext>
            </a:extLst>
          </p:cNvPr>
          <p:cNvSpPr txBox="1">
            <a:spLocks/>
          </p:cNvSpPr>
          <p:nvPr/>
        </p:nvSpPr>
        <p:spPr>
          <a:xfrm>
            <a:off x="2700565" y="3866418"/>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H1: Mean Grade &gt; C1</a:t>
            </a:r>
          </a:p>
        </p:txBody>
      </p:sp>
      <p:sp>
        <p:nvSpPr>
          <p:cNvPr id="10" name="Title 1">
            <a:extLst>
              <a:ext uri="{FF2B5EF4-FFF2-40B4-BE49-F238E27FC236}">
                <a16:creationId xmlns:a16="http://schemas.microsoft.com/office/drawing/2014/main" id="{AA287124-EF21-8945-8DF6-AEE7961861E5}"/>
              </a:ext>
            </a:extLst>
          </p:cNvPr>
          <p:cNvSpPr txBox="1">
            <a:spLocks/>
          </p:cNvSpPr>
          <p:nvPr/>
        </p:nvSpPr>
        <p:spPr>
          <a:xfrm>
            <a:off x="2700565" y="3288438"/>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H0: Mean Grade = C1</a:t>
            </a:r>
          </a:p>
        </p:txBody>
      </p:sp>
      <p:sp>
        <p:nvSpPr>
          <p:cNvPr id="13" name="Title 1">
            <a:extLst>
              <a:ext uri="{FF2B5EF4-FFF2-40B4-BE49-F238E27FC236}">
                <a16:creationId xmlns:a16="http://schemas.microsoft.com/office/drawing/2014/main" id="{B2FC7BEA-B4F4-9C4C-873E-A548FA32E74E}"/>
              </a:ext>
            </a:extLst>
          </p:cNvPr>
          <p:cNvSpPr txBox="1">
            <a:spLocks/>
          </p:cNvSpPr>
          <p:nvPr/>
        </p:nvSpPr>
        <p:spPr>
          <a:xfrm>
            <a:off x="2806699" y="4408117"/>
            <a:ext cx="1158320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sz="2200" spc="800" dirty="0">
                <a:solidFill>
                  <a:srgbClr val="2A1A00"/>
                </a:solidFill>
              </a:rPr>
              <a:t> SIGNIFICANCE P &lt; 0.05</a:t>
            </a:r>
          </a:p>
        </p:txBody>
      </p:sp>
    </p:spTree>
    <p:extLst>
      <p:ext uri="{BB962C8B-B14F-4D97-AF65-F5344CB8AC3E}">
        <p14:creationId xmlns:p14="http://schemas.microsoft.com/office/powerpoint/2010/main" val="2839844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5" name="Rectangle 14">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C4957B-8EB6-C34A-A6D2-10C5B285BBF3}"/>
              </a:ext>
            </a:extLst>
          </p:cNvPr>
          <p:cNvPicPr>
            <a:picLocks noChangeAspect="1"/>
          </p:cNvPicPr>
          <p:nvPr/>
        </p:nvPicPr>
        <p:blipFill>
          <a:blip r:embed="rId2"/>
          <a:stretch>
            <a:fillRect/>
          </a:stretch>
        </p:blipFill>
        <p:spPr>
          <a:xfrm>
            <a:off x="643467" y="1008040"/>
            <a:ext cx="10905066" cy="4198448"/>
          </a:xfrm>
          <a:prstGeom prst="rect">
            <a:avLst/>
          </a:prstGeom>
        </p:spPr>
      </p:pic>
      <p:sp>
        <p:nvSpPr>
          <p:cNvPr id="19" name="Freeform: Shape 1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6956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06DE5FC-D746-594C-97E4-7433235FBB16}"/>
              </a:ext>
            </a:extLst>
          </p:cNvPr>
          <p:cNvPicPr>
            <a:picLocks noChangeAspect="1"/>
          </p:cNvPicPr>
          <p:nvPr/>
        </p:nvPicPr>
        <p:blipFill>
          <a:blip r:embed="rId2"/>
          <a:stretch>
            <a:fillRect/>
          </a:stretch>
        </p:blipFill>
        <p:spPr>
          <a:xfrm>
            <a:off x="1671366" y="796343"/>
            <a:ext cx="8849268" cy="5265315"/>
          </a:xfrm>
          <a:prstGeom prst="rect">
            <a:avLst/>
          </a:prstGeom>
        </p:spPr>
      </p:pic>
    </p:spTree>
    <p:extLst>
      <p:ext uri="{BB962C8B-B14F-4D97-AF65-F5344CB8AC3E}">
        <p14:creationId xmlns:p14="http://schemas.microsoft.com/office/powerpoint/2010/main" val="399287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8D089-38FC-3E4C-A4ED-7649DE717E6C}"/>
              </a:ext>
            </a:extLst>
          </p:cNvPr>
          <p:cNvPicPr>
            <a:picLocks noChangeAspect="1"/>
          </p:cNvPicPr>
          <p:nvPr/>
        </p:nvPicPr>
        <p:blipFill>
          <a:blip r:embed="rId2"/>
          <a:stretch>
            <a:fillRect/>
          </a:stretch>
        </p:blipFill>
        <p:spPr>
          <a:xfrm>
            <a:off x="1458384" y="298450"/>
            <a:ext cx="9410700" cy="5651500"/>
          </a:xfrm>
          <a:prstGeom prst="rect">
            <a:avLst/>
          </a:prstGeom>
        </p:spPr>
      </p:pic>
    </p:spTree>
    <p:extLst>
      <p:ext uri="{BB962C8B-B14F-4D97-AF65-F5344CB8AC3E}">
        <p14:creationId xmlns:p14="http://schemas.microsoft.com/office/powerpoint/2010/main" val="101500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ABCB-3C3C-304F-8796-25AE0D1C5B3C}"/>
              </a:ext>
            </a:extLst>
          </p:cNvPr>
          <p:cNvSpPr>
            <a:spLocks noGrp="1"/>
          </p:cNvSpPr>
          <p:nvPr>
            <p:ph type="title"/>
          </p:nvPr>
        </p:nvSpPr>
        <p:spPr>
          <a:xfrm>
            <a:off x="1370947" y="2231064"/>
            <a:ext cx="10178322" cy="1492132"/>
          </a:xfrm>
        </p:spPr>
        <p:txBody>
          <a:bodyPr>
            <a:normAutofit fontScale="90000"/>
          </a:bodyPr>
          <a:lstStyle/>
          <a:p>
            <a:r>
              <a:rPr lang="en-GB" dirty="0"/>
              <a:t>The Reproducibility Project - 97 studies only 35 of the studies replicated (36.1%)</a:t>
            </a:r>
            <a:endParaRPr lang="en-US" dirty="0"/>
          </a:p>
        </p:txBody>
      </p:sp>
      <p:sp>
        <p:nvSpPr>
          <p:cNvPr id="4" name="TextBox 3">
            <a:extLst>
              <a:ext uri="{FF2B5EF4-FFF2-40B4-BE49-F238E27FC236}">
                <a16:creationId xmlns:a16="http://schemas.microsoft.com/office/drawing/2014/main" id="{760F8047-F40D-FF46-8858-404D150E6214}"/>
              </a:ext>
            </a:extLst>
          </p:cNvPr>
          <p:cNvSpPr txBox="1"/>
          <p:nvPr/>
        </p:nvSpPr>
        <p:spPr>
          <a:xfrm>
            <a:off x="3518452" y="4989443"/>
            <a:ext cx="3870162" cy="369332"/>
          </a:xfrm>
          <a:prstGeom prst="rect">
            <a:avLst/>
          </a:prstGeom>
          <a:noFill/>
        </p:spPr>
        <p:txBody>
          <a:bodyPr wrap="none" rtlCol="0">
            <a:spAutoFit/>
          </a:bodyPr>
          <a:lstStyle/>
          <a:p>
            <a:r>
              <a:rPr lang="en-US" dirty="0"/>
              <a:t>https://</a:t>
            </a:r>
            <a:r>
              <a:rPr lang="en-US" dirty="0" err="1"/>
              <a:t>youtu.be</a:t>
            </a:r>
            <a:r>
              <a:rPr lang="en-US" dirty="0"/>
              <a:t>/0Rnq1NpHdmw?t=259</a:t>
            </a:r>
          </a:p>
        </p:txBody>
      </p:sp>
    </p:spTree>
    <p:extLst>
      <p:ext uri="{BB962C8B-B14F-4D97-AF65-F5344CB8AC3E}">
        <p14:creationId xmlns:p14="http://schemas.microsoft.com/office/powerpoint/2010/main" val="234422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CC2BA-F4F1-9946-83EE-F5C2530D2F7E}"/>
              </a:ext>
            </a:extLst>
          </p:cNvPr>
          <p:cNvSpPr>
            <a:spLocks noGrp="1"/>
          </p:cNvSpPr>
          <p:nvPr>
            <p:ph type="title"/>
          </p:nvPr>
        </p:nvSpPr>
        <p:spPr>
          <a:xfrm>
            <a:off x="804333" y="643467"/>
            <a:ext cx="7558609" cy="4849909"/>
          </a:xfrm>
        </p:spPr>
        <p:txBody>
          <a:bodyPr vert="horz" lIns="91440" tIns="45720" rIns="91440" bIns="45720" rtlCol="0" anchor="b">
            <a:normAutofit/>
          </a:bodyPr>
          <a:lstStyle/>
          <a:p>
            <a:r>
              <a:rPr lang="en-US" sz="8100" spc="800"/>
              <a:t>The Trap Of Readily Available Information </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302764" y="0"/>
            <a:ext cx="2889236" cy="68580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26992947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78D6-AA64-1A46-98A9-6A124883E701}"/>
              </a:ext>
            </a:extLst>
          </p:cNvPr>
          <p:cNvSpPr>
            <a:spLocks noGrp="1"/>
          </p:cNvSpPr>
          <p:nvPr>
            <p:ph type="title"/>
          </p:nvPr>
        </p:nvSpPr>
        <p:spPr>
          <a:xfrm>
            <a:off x="1251678" y="1654594"/>
            <a:ext cx="10178322" cy="3036676"/>
          </a:xfrm>
        </p:spPr>
        <p:txBody>
          <a:bodyPr>
            <a:normAutofit fontScale="90000"/>
          </a:bodyPr>
          <a:lstStyle/>
          <a:p>
            <a:r>
              <a:rPr lang="en-US" dirty="0"/>
              <a:t>- Newspaper Articles </a:t>
            </a:r>
            <a:br>
              <a:rPr lang="en-US" dirty="0"/>
            </a:br>
            <a:r>
              <a:rPr lang="en-US" dirty="0"/>
              <a:t>- Product Blogs </a:t>
            </a:r>
            <a:br>
              <a:rPr lang="en-US" dirty="0"/>
            </a:br>
            <a:r>
              <a:rPr lang="en-US" dirty="0"/>
              <a:t>- Promotional Articles </a:t>
            </a:r>
            <a:br>
              <a:rPr lang="en-US" dirty="0"/>
            </a:br>
            <a:r>
              <a:rPr lang="en-US" dirty="0"/>
              <a:t>- Wikipedia </a:t>
            </a:r>
            <a:br>
              <a:rPr lang="en-US" dirty="0"/>
            </a:br>
            <a:br>
              <a:rPr lang="en-US" dirty="0"/>
            </a:br>
            <a:endParaRPr lang="en-US" dirty="0"/>
          </a:p>
        </p:txBody>
      </p:sp>
    </p:spTree>
    <p:extLst>
      <p:ext uri="{BB962C8B-B14F-4D97-AF65-F5344CB8AC3E}">
        <p14:creationId xmlns:p14="http://schemas.microsoft.com/office/powerpoint/2010/main" val="352529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74C-46AC-7540-B704-EAF0FD994E4D}"/>
              </a:ext>
            </a:extLst>
          </p:cNvPr>
          <p:cNvSpPr>
            <a:spLocks noGrp="1"/>
          </p:cNvSpPr>
          <p:nvPr>
            <p:ph type="title"/>
          </p:nvPr>
        </p:nvSpPr>
        <p:spPr/>
        <p:txBody>
          <a:bodyPr/>
          <a:lstStyle/>
          <a:p>
            <a:pPr algn="ctr"/>
            <a:r>
              <a:rPr lang="en-US" dirty="0"/>
              <a:t>A Thought Experiment</a:t>
            </a:r>
          </a:p>
        </p:txBody>
      </p:sp>
      <p:sp>
        <p:nvSpPr>
          <p:cNvPr id="3" name="Content Placeholder 2">
            <a:extLst>
              <a:ext uri="{FF2B5EF4-FFF2-40B4-BE49-F238E27FC236}">
                <a16:creationId xmlns:a16="http://schemas.microsoft.com/office/drawing/2014/main" id="{8AFE26BA-9669-9743-AE99-E7BE306BD936}"/>
              </a:ext>
            </a:extLst>
          </p:cNvPr>
          <p:cNvSpPr>
            <a:spLocks noGrp="1"/>
          </p:cNvSpPr>
          <p:nvPr>
            <p:ph idx="1"/>
          </p:nvPr>
        </p:nvSpPr>
        <p:spPr/>
        <p:txBody>
          <a:bodyPr/>
          <a:lstStyle/>
          <a:p>
            <a:r>
              <a:rPr lang="en-GB" dirty="0"/>
              <a:t>A judge tells a condemned prisoner that, “he will be hanged at noon on one weekday in the following week but that the execution will be a surprise to the prisoner.”. He will not know the day of the hanging until the executioner knocks on his cell door at noon that day.</a:t>
            </a:r>
          </a:p>
          <a:p>
            <a:r>
              <a:rPr lang="en-GB" dirty="0"/>
              <a:t>Having reflected on his sentence, the prisoner draws the conclusion that he will escape from the hanging. However, he is hung, by surprise, on noon Wednesday. </a:t>
            </a:r>
          </a:p>
          <a:p>
            <a:r>
              <a:rPr lang="en-GB" b="1" dirty="0"/>
              <a:t>  How did the prisoner construct this logical argument?</a:t>
            </a:r>
          </a:p>
          <a:p>
            <a:r>
              <a:rPr lang="en-GB" b="1" dirty="0"/>
              <a:t>  What are the potential flaws?</a:t>
            </a:r>
          </a:p>
          <a:p>
            <a:pPr marL="0" indent="0">
              <a:buNone/>
            </a:pPr>
            <a:endParaRPr lang="en-GB" b="1" dirty="0"/>
          </a:p>
          <a:p>
            <a:pPr marL="0" indent="0">
              <a:buNone/>
            </a:pPr>
            <a:endParaRPr lang="en-GB" b="1" dirty="0"/>
          </a:p>
          <a:p>
            <a:pPr marL="0" indent="0">
              <a:buNone/>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87855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70730F-929D-934C-A19D-5AAB9EB77D23}"/>
              </a:ext>
            </a:extLst>
          </p:cNvPr>
          <p:cNvSpPr txBox="1"/>
          <p:nvPr/>
        </p:nvSpPr>
        <p:spPr>
          <a:xfrm>
            <a:off x="1078523" y="5449151"/>
            <a:ext cx="10318418" cy="523811"/>
          </a:xfrm>
          <a:prstGeom prst="rect">
            <a:avLst/>
          </a:prstGeom>
        </p:spPr>
        <p:txBody>
          <a:bodyPr vert="horz" lIns="91440" tIns="45720" rIns="91440" bIns="45720" rtlCol="0" anchor="b">
            <a:normAutofit fontScale="85000" lnSpcReduction="10000"/>
          </a:bodyPr>
          <a:lstStyle/>
          <a:p>
            <a:pPr algn="ctr" defTabSz="914400">
              <a:lnSpc>
                <a:spcPct val="90000"/>
              </a:lnSpc>
              <a:spcBef>
                <a:spcPct val="0"/>
              </a:spcBef>
              <a:spcAft>
                <a:spcPts val="600"/>
              </a:spcAft>
            </a:pPr>
            <a:r>
              <a:rPr lang="en-US" sz="2400" cap="all" spc="800" dirty="0">
                <a:solidFill>
                  <a:srgbClr val="2A1A00"/>
                </a:solidFill>
                <a:latin typeface="+mj-lt"/>
                <a:ea typeface="+mj-ea"/>
                <a:cs typeface="+mj-cs"/>
              </a:rPr>
              <a:t>A Framework To Think Critically (</a:t>
            </a:r>
            <a:r>
              <a:rPr lang="en-US" sz="2400" cap="all" spc="800" dirty="0" err="1">
                <a:solidFill>
                  <a:srgbClr val="2A1A00"/>
                </a:solidFill>
                <a:latin typeface="+mj-lt"/>
                <a:ea typeface="+mj-ea"/>
                <a:cs typeface="+mj-cs"/>
              </a:rPr>
              <a:t>AveYARD</a:t>
            </a:r>
            <a:r>
              <a:rPr lang="en-US" sz="2400" cap="all" spc="800" dirty="0">
                <a:solidFill>
                  <a:srgbClr val="2A1A00"/>
                </a:solidFill>
                <a:latin typeface="+mj-lt"/>
                <a:ea typeface="+mj-ea"/>
                <a:cs typeface="+mj-cs"/>
              </a:rPr>
              <a:t> 2011)</a:t>
            </a:r>
          </a:p>
        </p:txBody>
      </p:sp>
      <p:pic>
        <p:nvPicPr>
          <p:cNvPr id="3" name="Picture 2">
            <a:extLst>
              <a:ext uri="{FF2B5EF4-FFF2-40B4-BE49-F238E27FC236}">
                <a16:creationId xmlns:a16="http://schemas.microsoft.com/office/drawing/2014/main" id="{03D23FC3-98B2-B34A-8578-1E2C334076E7}"/>
              </a:ext>
            </a:extLst>
          </p:cNvPr>
          <p:cNvPicPr>
            <a:picLocks noChangeAspect="1"/>
          </p:cNvPicPr>
          <p:nvPr/>
        </p:nvPicPr>
        <p:blipFill>
          <a:blip r:embed="rId2"/>
          <a:stretch>
            <a:fillRect/>
          </a:stretch>
        </p:blipFill>
        <p:spPr>
          <a:xfrm>
            <a:off x="2437176" y="337931"/>
            <a:ext cx="6824846" cy="4231404"/>
          </a:xfrm>
          <a:prstGeom prst="rect">
            <a:avLst/>
          </a:prstGeom>
        </p:spPr>
      </p:pic>
    </p:spTree>
    <p:extLst>
      <p:ext uri="{BB962C8B-B14F-4D97-AF65-F5344CB8AC3E}">
        <p14:creationId xmlns:p14="http://schemas.microsoft.com/office/powerpoint/2010/main" val="51947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7ABB-5F72-BF45-AEFF-4CF2436AA517}"/>
              </a:ext>
            </a:extLst>
          </p:cNvPr>
          <p:cNvSpPr>
            <a:spLocks noGrp="1"/>
          </p:cNvSpPr>
          <p:nvPr>
            <p:ph type="title"/>
          </p:nvPr>
        </p:nvSpPr>
        <p:spPr>
          <a:xfrm>
            <a:off x="3259863" y="1591106"/>
            <a:ext cx="8187071" cy="4064627"/>
          </a:xfrm>
        </p:spPr>
        <p:txBody>
          <a:bodyPr>
            <a:noAutofit/>
          </a:bodyPr>
          <a:lstStyle/>
          <a:p>
            <a:r>
              <a:rPr lang="en-US" sz="6300" dirty="0"/>
              <a:t>You’ll need to critically evaluate results and sources throughout your life</a:t>
            </a:r>
          </a:p>
        </p:txBody>
      </p:sp>
    </p:spTree>
    <p:extLst>
      <p:ext uri="{BB962C8B-B14F-4D97-AF65-F5344CB8AC3E}">
        <p14:creationId xmlns:p14="http://schemas.microsoft.com/office/powerpoint/2010/main" val="393388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0D6C-14FF-2043-8085-168717935B5B}"/>
              </a:ext>
            </a:extLst>
          </p:cNvPr>
          <p:cNvSpPr>
            <a:spLocks noGrp="1"/>
          </p:cNvSpPr>
          <p:nvPr>
            <p:ph type="title"/>
          </p:nvPr>
        </p:nvSpPr>
        <p:spPr>
          <a:xfrm>
            <a:off x="1319411" y="1195185"/>
            <a:ext cx="10178322" cy="1492132"/>
          </a:xfrm>
        </p:spPr>
        <p:txBody>
          <a:bodyPr>
            <a:normAutofit fontScale="90000"/>
          </a:bodyPr>
          <a:lstStyle/>
          <a:p>
            <a:r>
              <a:rPr lang="en-GB" dirty="0"/>
              <a:t>“critical thinking is about taking a step back and thinking logically and carefully about the information you have, rather than believing everything you read, see and hear.”    (Aveyard 2011, p.8)</a:t>
            </a:r>
            <a:endParaRPr lang="en-US" dirty="0"/>
          </a:p>
        </p:txBody>
      </p:sp>
    </p:spTree>
    <p:extLst>
      <p:ext uri="{BB962C8B-B14F-4D97-AF65-F5344CB8AC3E}">
        <p14:creationId xmlns:p14="http://schemas.microsoft.com/office/powerpoint/2010/main" val="96727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74C-46AC-7540-B704-EAF0FD994E4D}"/>
              </a:ext>
            </a:extLst>
          </p:cNvPr>
          <p:cNvSpPr>
            <a:spLocks noGrp="1"/>
          </p:cNvSpPr>
          <p:nvPr>
            <p:ph type="title"/>
          </p:nvPr>
        </p:nvSpPr>
        <p:spPr/>
        <p:txBody>
          <a:bodyPr/>
          <a:lstStyle/>
          <a:p>
            <a:pPr algn="ctr"/>
            <a:r>
              <a:rPr lang="en-US" dirty="0"/>
              <a:t>A Thought Experiment</a:t>
            </a:r>
          </a:p>
        </p:txBody>
      </p:sp>
      <p:sp>
        <p:nvSpPr>
          <p:cNvPr id="3" name="Content Placeholder 2">
            <a:extLst>
              <a:ext uri="{FF2B5EF4-FFF2-40B4-BE49-F238E27FC236}">
                <a16:creationId xmlns:a16="http://schemas.microsoft.com/office/drawing/2014/main" id="{8AFE26BA-9669-9743-AE99-E7BE306BD936}"/>
              </a:ext>
            </a:extLst>
          </p:cNvPr>
          <p:cNvSpPr>
            <a:spLocks noGrp="1"/>
          </p:cNvSpPr>
          <p:nvPr>
            <p:ph idx="1"/>
          </p:nvPr>
        </p:nvSpPr>
        <p:spPr>
          <a:xfrm>
            <a:off x="1251678" y="1770846"/>
            <a:ext cx="10178322" cy="3593591"/>
          </a:xfrm>
        </p:spPr>
        <p:txBody>
          <a:bodyPr>
            <a:normAutofit fontScale="62500" lnSpcReduction="20000"/>
          </a:bodyPr>
          <a:lstStyle/>
          <a:p>
            <a:pPr marL="0" indent="0">
              <a:buNone/>
            </a:pPr>
            <a:r>
              <a:rPr lang="en-GB" sz="4600" b="1" dirty="0">
                <a:solidFill>
                  <a:schemeClr val="tx1"/>
                </a:solidFill>
              </a:rPr>
              <a:t>The most obvious link between critical thinking and writing is in the use of writing to represent the process of thinking. Some people can better express what is in their minds than others because, for example, they have better capacity with language. The capacity to write clearly and precisely is particularly associated with critical thinking, both in the sequencing and layout of evidence, but also in the broader summing up of the case. (Moon, 2005)</a:t>
            </a:r>
          </a:p>
          <a:p>
            <a:pPr marL="0" indent="0">
              <a:buNone/>
            </a:pPr>
            <a:endParaRPr lang="en-GB" b="1" dirty="0"/>
          </a:p>
          <a:p>
            <a:pPr marL="0" indent="0">
              <a:buNone/>
            </a:pPr>
            <a:endParaRPr lang="en-GB"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512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0D6C-14FF-2043-8085-168717935B5B}"/>
              </a:ext>
            </a:extLst>
          </p:cNvPr>
          <p:cNvSpPr>
            <a:spLocks noGrp="1"/>
          </p:cNvSpPr>
          <p:nvPr>
            <p:ph type="title"/>
          </p:nvPr>
        </p:nvSpPr>
        <p:spPr>
          <a:xfrm>
            <a:off x="1319411" y="1195185"/>
            <a:ext cx="10178322" cy="1492132"/>
          </a:xfrm>
        </p:spPr>
        <p:txBody>
          <a:bodyPr>
            <a:normAutofit fontScale="90000"/>
          </a:bodyPr>
          <a:lstStyle/>
          <a:p>
            <a:r>
              <a:rPr lang="en-GB" dirty="0"/>
              <a:t>“knowledgeable doer – someone who selects, combines, judges and uses information in order to proceed in a professional manner.”    (Wade and Travis, p.7)</a:t>
            </a:r>
            <a:endParaRPr lang="en-US" dirty="0"/>
          </a:p>
        </p:txBody>
      </p:sp>
    </p:spTree>
    <p:extLst>
      <p:ext uri="{BB962C8B-B14F-4D97-AF65-F5344CB8AC3E}">
        <p14:creationId xmlns:p14="http://schemas.microsoft.com/office/powerpoint/2010/main" val="48721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8EDF-E726-8749-8E8E-CC41F1B518C1}"/>
              </a:ext>
            </a:extLst>
          </p:cNvPr>
          <p:cNvSpPr>
            <a:spLocks noGrp="1"/>
          </p:cNvSpPr>
          <p:nvPr>
            <p:ph type="title"/>
          </p:nvPr>
        </p:nvSpPr>
        <p:spPr>
          <a:xfrm>
            <a:off x="2980266" y="1574799"/>
            <a:ext cx="9414933" cy="2971049"/>
          </a:xfrm>
        </p:spPr>
        <p:txBody>
          <a:bodyPr>
            <a:noAutofit/>
          </a:bodyPr>
          <a:lstStyle/>
          <a:p>
            <a:r>
              <a:rPr lang="en-US" sz="6000" dirty="0"/>
              <a:t>All of the following Newspaper headlines are based on Scientific studies!</a:t>
            </a:r>
          </a:p>
        </p:txBody>
      </p:sp>
    </p:spTree>
    <p:extLst>
      <p:ext uri="{BB962C8B-B14F-4D97-AF65-F5344CB8AC3E}">
        <p14:creationId xmlns:p14="http://schemas.microsoft.com/office/powerpoint/2010/main" val="363672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80A9D2-C688-054E-BAE0-31E3D3B28050}"/>
              </a:ext>
            </a:extLst>
          </p:cNvPr>
          <p:cNvPicPr>
            <a:picLocks noChangeAspect="1"/>
          </p:cNvPicPr>
          <p:nvPr/>
        </p:nvPicPr>
        <p:blipFill>
          <a:blip r:embed="rId2"/>
          <a:stretch>
            <a:fillRect/>
          </a:stretch>
        </p:blipFill>
        <p:spPr>
          <a:xfrm>
            <a:off x="965201" y="1352228"/>
            <a:ext cx="4720150" cy="1286241"/>
          </a:xfrm>
          <a:prstGeom prst="rect">
            <a:avLst/>
          </a:prstGeom>
        </p:spPr>
      </p:pic>
      <p:sp>
        <p:nvSpPr>
          <p:cNvPr id="20" name="Rectangle 19">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C74085-E192-7844-894C-DD09D6D492EF}"/>
              </a:ext>
            </a:extLst>
          </p:cNvPr>
          <p:cNvPicPr>
            <a:picLocks noChangeAspect="1"/>
          </p:cNvPicPr>
          <p:nvPr/>
        </p:nvPicPr>
        <p:blipFill>
          <a:blip r:embed="rId3"/>
          <a:stretch>
            <a:fillRect/>
          </a:stretch>
        </p:blipFill>
        <p:spPr>
          <a:xfrm>
            <a:off x="6489680" y="1468694"/>
            <a:ext cx="4733982" cy="1053310"/>
          </a:xfrm>
          <a:prstGeom prst="rect">
            <a:avLst/>
          </a:prstGeom>
        </p:spPr>
      </p:pic>
      <p:sp>
        <p:nvSpPr>
          <p:cNvPr id="22" name="Rectangle 21">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A0DCC9-A8DC-9244-950E-E28B6F8AA8C8}"/>
              </a:ext>
            </a:extLst>
          </p:cNvPr>
          <p:cNvPicPr>
            <a:picLocks noChangeAspect="1"/>
          </p:cNvPicPr>
          <p:nvPr/>
        </p:nvPicPr>
        <p:blipFill>
          <a:blip r:embed="rId4"/>
          <a:stretch>
            <a:fillRect/>
          </a:stretch>
        </p:blipFill>
        <p:spPr>
          <a:xfrm>
            <a:off x="965201" y="4481760"/>
            <a:ext cx="4733982" cy="769271"/>
          </a:xfrm>
          <a:prstGeom prst="rect">
            <a:avLst/>
          </a:prstGeom>
        </p:spPr>
      </p:pic>
      <p:sp>
        <p:nvSpPr>
          <p:cNvPr id="24" name="Rectangle 23">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D5EAC1-925D-884F-894B-0A71C633684B}"/>
              </a:ext>
            </a:extLst>
          </p:cNvPr>
          <p:cNvPicPr>
            <a:picLocks noChangeAspect="1"/>
          </p:cNvPicPr>
          <p:nvPr/>
        </p:nvPicPr>
        <p:blipFill>
          <a:blip r:embed="rId4"/>
          <a:stretch>
            <a:fillRect/>
          </a:stretch>
        </p:blipFill>
        <p:spPr>
          <a:xfrm>
            <a:off x="6489680" y="4481760"/>
            <a:ext cx="4733982" cy="769271"/>
          </a:xfrm>
          <a:prstGeom prst="rect">
            <a:avLst/>
          </a:prstGeom>
        </p:spPr>
      </p:pic>
    </p:spTree>
    <p:extLst>
      <p:ext uri="{BB962C8B-B14F-4D97-AF65-F5344CB8AC3E}">
        <p14:creationId xmlns:p14="http://schemas.microsoft.com/office/powerpoint/2010/main" val="5863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F35B4A-5AE4-1243-9657-400D64653CA3}"/>
              </a:ext>
            </a:extLst>
          </p:cNvPr>
          <p:cNvPicPr>
            <a:picLocks noChangeAspect="1"/>
          </p:cNvPicPr>
          <p:nvPr/>
        </p:nvPicPr>
        <p:blipFill>
          <a:blip r:embed="rId2"/>
          <a:stretch>
            <a:fillRect/>
          </a:stretch>
        </p:blipFill>
        <p:spPr>
          <a:xfrm>
            <a:off x="2571689" y="5181600"/>
            <a:ext cx="8113889" cy="876300"/>
          </a:xfrm>
          <a:prstGeom prst="rect">
            <a:avLst/>
          </a:prstGeom>
        </p:spPr>
      </p:pic>
      <p:pic>
        <p:nvPicPr>
          <p:cNvPr id="7" name="Picture 6">
            <a:extLst>
              <a:ext uri="{FF2B5EF4-FFF2-40B4-BE49-F238E27FC236}">
                <a16:creationId xmlns:a16="http://schemas.microsoft.com/office/drawing/2014/main" id="{F6A5C791-059C-DE46-BF8E-5A333693E893}"/>
              </a:ext>
            </a:extLst>
          </p:cNvPr>
          <p:cNvPicPr>
            <a:picLocks noChangeAspect="1"/>
          </p:cNvPicPr>
          <p:nvPr/>
        </p:nvPicPr>
        <p:blipFill>
          <a:blip r:embed="rId3"/>
          <a:stretch>
            <a:fillRect/>
          </a:stretch>
        </p:blipFill>
        <p:spPr>
          <a:xfrm>
            <a:off x="2019063" y="3641724"/>
            <a:ext cx="9253185" cy="663575"/>
          </a:xfrm>
          <a:prstGeom prst="rect">
            <a:avLst/>
          </a:prstGeom>
        </p:spPr>
      </p:pic>
      <p:pic>
        <p:nvPicPr>
          <p:cNvPr id="12" name="Picture 11">
            <a:extLst>
              <a:ext uri="{FF2B5EF4-FFF2-40B4-BE49-F238E27FC236}">
                <a16:creationId xmlns:a16="http://schemas.microsoft.com/office/drawing/2014/main" id="{39A769EE-2968-2E49-B1AE-9BA08397AA16}"/>
              </a:ext>
            </a:extLst>
          </p:cNvPr>
          <p:cNvPicPr>
            <a:picLocks noChangeAspect="1"/>
          </p:cNvPicPr>
          <p:nvPr/>
        </p:nvPicPr>
        <p:blipFill>
          <a:blip r:embed="rId4"/>
          <a:stretch>
            <a:fillRect/>
          </a:stretch>
        </p:blipFill>
        <p:spPr>
          <a:xfrm>
            <a:off x="3822699" y="485773"/>
            <a:ext cx="5270383" cy="2279650"/>
          </a:xfrm>
          <a:prstGeom prst="rect">
            <a:avLst/>
          </a:prstGeom>
        </p:spPr>
      </p:pic>
    </p:spTree>
    <p:extLst>
      <p:ext uri="{BB962C8B-B14F-4D97-AF65-F5344CB8AC3E}">
        <p14:creationId xmlns:p14="http://schemas.microsoft.com/office/powerpoint/2010/main" val="376039311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13637</TotalTime>
  <Words>371</Words>
  <Application>Microsoft Macintosh PowerPoint</Application>
  <PresentationFormat>Widescreen</PresentationFormat>
  <Paragraphs>32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Gill Sans MT</vt:lpstr>
      <vt:lpstr>Impact</vt:lpstr>
      <vt:lpstr>Badge</vt:lpstr>
      <vt:lpstr>Critical Thinking</vt:lpstr>
      <vt:lpstr>A Thought Experiment</vt:lpstr>
      <vt:lpstr>You’ll need to critically evaluate results and sources throughout your life</vt:lpstr>
      <vt:lpstr>“critical thinking is about taking a step back and thinking logically and carefully about the information you have, rather than believing everything you read, see and hear.”    (Aveyard 2011, p.8)</vt:lpstr>
      <vt:lpstr>A Thought Experiment</vt:lpstr>
      <vt:lpstr>“knowledgeable doer – someone who selects, combines, judges and uses information in order to proceed in a professional manner.”    (Wade and Travis, p.7)</vt:lpstr>
      <vt:lpstr>All of the following Newspaper headlines are based on Scientific studies!</vt:lpstr>
      <vt:lpstr>PowerPoint Presentation</vt:lpstr>
      <vt:lpstr>PowerPoint Presentation</vt:lpstr>
      <vt:lpstr>Terminology: Science</vt:lpstr>
      <vt:lpstr>Terminology: Peer Reviewed journal Publication</vt:lpstr>
      <vt:lpstr>Terminology: Populations AND SAMPLE</vt:lpstr>
      <vt:lpstr>Terminology: Hypothesis</vt:lpstr>
      <vt:lpstr>PowerPoint Presentation</vt:lpstr>
      <vt:lpstr>PowerPoint Presentation</vt:lpstr>
      <vt:lpstr>PowerPoint Presentation</vt:lpstr>
      <vt:lpstr>The Reproducibility Project - 97 studies only 35 of the studies replicated (36.1%)</vt:lpstr>
      <vt:lpstr>The Trap Of Readily Available Information </vt:lpstr>
      <vt:lpstr>- Newspaper Articles  - Product Blogs  - Promotional Articles  - Wikipedia   </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dc:title>
  <dc:creator>Joe Appleton</dc:creator>
  <cp:lastModifiedBy>Joe Appleton</cp:lastModifiedBy>
  <cp:revision>26</cp:revision>
  <cp:lastPrinted>2018-10-02T15:39:57Z</cp:lastPrinted>
  <dcterms:created xsi:type="dcterms:W3CDTF">2018-10-01T11:27:56Z</dcterms:created>
  <dcterms:modified xsi:type="dcterms:W3CDTF">2019-06-25T09:04:06Z</dcterms:modified>
</cp:coreProperties>
</file>